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2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6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3.png" ContentType="image/png"/>
  <Override PartName="/ppt/media/image8.png" ContentType="image/png"/>
  <Override PartName="/ppt/media/image64.png" ContentType="image/png"/>
  <Override PartName="/ppt/media/image9.png" ContentType="image/png"/>
  <Override PartName="/ppt/media/image1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68.xml.rels" ContentType="application/vnd.openxmlformats-package.relationships+xml"/>
  <Override PartName="/ppt/slides/_rels/slide21.xml.rels" ContentType="application/vnd.openxmlformats-package.relationships+xml"/>
  <Override PartName="/ppt/slides/_rels/slide15.xml.rels" ContentType="application/vnd.openxmlformats-package.relationships+xml"/>
  <Override PartName="/ppt/slides/_rels/slide67.xml.rels" ContentType="application/vnd.openxmlformats-package.relationships+xml"/>
  <Override PartName="/ppt/slides/_rels/slide20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10.xml.rels" ContentType="application/vnd.openxmlformats-package.relationships+xml"/>
  <Override PartName="/ppt/slides/_rels/slide49.xml.rels" ContentType="application/vnd.openxmlformats-package.relationships+xml"/>
  <Override PartName="/ppt/slides/_rels/slide8.xml.rels" ContentType="application/vnd.openxmlformats-package.relationships+xml"/>
  <Override PartName="/ppt/slides/_rels/slide4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33.xml.rels" ContentType="application/vnd.openxmlformats-package.relationships+xml"/>
  <Override PartName="/ppt/slides/_rels/slide35.xml.rels" ContentType="application/vnd.openxmlformats-package.relationships+xml"/>
  <Override PartName="/ppt/slides/_rels/slide46.xml.rels" ContentType="application/vnd.openxmlformats-package.relationships+xml"/>
  <Override PartName="/ppt/slides/_rels/slide5.xml.rels" ContentType="application/vnd.openxmlformats-package.relationships+xml"/>
  <Override PartName="/ppt/slides/_rels/slide47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69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39.xml.rels" ContentType="application/vnd.openxmlformats-package.relationships+xml"/>
  <Override PartName="/ppt/slides/_rels/slide27.xml.rels" ContentType="application/vnd.openxmlformats-package.relationships+xml"/>
  <Override PartName="/ppt/slides/_rels/slide3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30.xml.rels" ContentType="application/vnd.openxmlformats-package.relationships+xml"/>
  <Override PartName="/ppt/slides/_rels/slide2.xml.rels" ContentType="application/vnd.openxmlformats-package.relationships+xml"/>
  <Override PartName="/ppt/slides/_rels/slide31.xml.rels" ContentType="application/vnd.openxmlformats-package.relationships+xml"/>
  <Override PartName="/ppt/slides/_rels/slide36.xml.rels" ContentType="application/vnd.openxmlformats-package.relationships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20084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71588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20084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71588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20084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715880" y="206352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20084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7715880" y="3792960"/>
            <a:ext cx="3347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2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80000" dist="76200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5" name="Picture 6" descr=""/>
          <p:cNvPicPr/>
          <p:nvPr/>
        </p:nvPicPr>
        <p:blipFill>
          <a:blip r:embed="rId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  <a:effectLst>
            <a:outerShdw algn="tl" blurRad="101600" dir="4380000" dist="152400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rotWithShape="0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8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9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8978D118-BA37-4CAF-A606-AD9951E7D557}" type="datetime">
              <a:rPr b="0" lang="en-IN" sz="5400" spc="-1" strike="noStrike" cap="all">
                <a:solidFill>
                  <a:srgbClr val="acc7e2"/>
                </a:solidFill>
                <a:latin typeface="Impact"/>
              </a:rPr>
              <a:t>14/03/20</a:t>
            </a:fld>
            <a:endParaRPr b="0" lang="en-IN" sz="54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ftr"/>
          </p:nvPr>
        </p:nvSpPr>
        <p:spPr>
          <a:xfrm rot="21420000">
            <a:off x="9000" y="3446640"/>
            <a:ext cx="4050360" cy="406872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7B8DFD96-FA51-4B90-9878-32A27DF802B0}" type="slidenum">
              <a:rPr b="0" lang="en-IN" sz="2400" spc="-1" strike="noStrike" cap="all">
                <a:solidFill>
                  <a:srgbClr val="8c8c8c"/>
                </a:solidFill>
                <a:latin typeface="Impact"/>
              </a:rPr>
              <a:t>&lt;number&gt;</a:t>
            </a:fld>
            <a:endParaRPr b="0" lang="en-IN" sz="2400" spc="-1" strike="noStrike">
              <a:latin typeface="Times New Roman"/>
            </a:endParaRPr>
          </a:p>
        </p:txBody>
      </p:sp>
      <p:sp>
        <p:nvSpPr>
          <p:cNvPr id="14" name="CustomShape 13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Click to edit the outline text format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Second Outline Level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Third Outline Level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Fourth Outline Level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Fifth Outline Level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Sixth Outline Level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Seventh Outline Level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53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80000" dist="76200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latin typeface="Impac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Edit Master text styles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Second level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Third level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Fourth level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75a2ce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Fifth level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6C534E2-6DBA-4713-B3CE-3BD347F7C782}" type="datetime">
              <a:rPr b="0" lang="en-IN" sz="3200" spc="-1" strike="noStrike" cap="all">
                <a:solidFill>
                  <a:srgbClr val="75a2ce"/>
                </a:solidFill>
                <a:latin typeface="Impact"/>
              </a:rPr>
              <a:t>14/03/20</a:t>
            </a:fld>
            <a:endParaRPr b="0" lang="en-IN" sz="3200" spc="-1" strike="noStrike"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1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AFB19AA9-1BC9-4DD0-9094-03C5EBEFBCDB}" type="slidenum">
              <a:rPr b="0" lang="en-IN" sz="3200" spc="-1" strike="noStrike" cap="all">
                <a:solidFill>
                  <a:srgbClr val="75a2ce"/>
                </a:solidFill>
                <a:latin typeface="Impact"/>
              </a:rPr>
              <a:t>&lt;number&gt;</a:t>
            </a:fld>
            <a:endParaRPr b="0" lang="en-IN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yann.lecun.com/exdb/publis/pdf/lecun-98b.pdf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://jmlr.org/proceedings/papers/v15/glorot11a/glorot11a.pdf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latin typeface="Impact"/>
              </a:rPr>
              <a:t>ANN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9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20000"/>
              </a:lnSpc>
              <a:spcBef>
                <a:spcPts val="1001"/>
              </a:spcBef>
            </a:pPr>
            <a:r>
              <a:rPr b="0" lang="en-IN" sz="2800" spc="-1" strike="noStrike" cap="all">
                <a:solidFill>
                  <a:srgbClr val="808080"/>
                </a:solidFill>
                <a:latin typeface="Impact"/>
              </a:rPr>
              <a:t>Artificial Neural Network – PART 1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 rot="21357000">
            <a:off x="8669160" y="4735800"/>
            <a:ext cx="25945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500" spc="-1" strike="noStrike">
                <a:solidFill>
                  <a:srgbClr val="deb050"/>
                </a:solidFill>
                <a:latin typeface="Agency FB"/>
              </a:rPr>
              <a:t>Pankaj</a:t>
            </a:r>
            <a:endParaRPr b="0" lang="en-IN" sz="2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How Neuron are connected.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3467520" y="869040"/>
            <a:ext cx="3533400" cy="43812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This represent out Human Brain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1951920" y="2971800"/>
            <a:ext cx="290124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 flipV="1">
            <a:off x="2189160" y="4096800"/>
            <a:ext cx="308592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1145520" y="105084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2" name="CustomShape 7"/>
          <p:cNvSpPr/>
          <p:nvPr/>
        </p:nvSpPr>
        <p:spPr>
          <a:xfrm>
            <a:off x="57672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866880" y="48981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3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51920" y="2971800"/>
            <a:ext cx="290124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"/>
          <p:cNvSpPr/>
          <p:nvPr/>
        </p:nvSpPr>
        <p:spPr>
          <a:xfrm flipV="1">
            <a:off x="2189160" y="4096800"/>
            <a:ext cx="308592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7"/>
          <p:cNvSpPr/>
          <p:nvPr/>
        </p:nvSpPr>
        <p:spPr>
          <a:xfrm flipV="1">
            <a:off x="7766280" y="3042000"/>
            <a:ext cx="223920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8"/>
          <p:cNvSpPr/>
          <p:nvPr/>
        </p:nvSpPr>
        <p:spPr>
          <a:xfrm>
            <a:off x="1145520" y="105084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57672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3" name="CustomShape 10"/>
          <p:cNvSpPr/>
          <p:nvPr/>
        </p:nvSpPr>
        <p:spPr>
          <a:xfrm>
            <a:off x="866880" y="48981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Signal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4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13960" y="5809680"/>
            <a:ext cx="985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There are  5 senses from which Human Brain receives Signal, in ML/DL it is basically our Input Values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7"/>
          <p:cNvSpPr/>
          <p:nvPr/>
        </p:nvSpPr>
        <p:spPr>
          <a:xfrm flipV="1">
            <a:off x="7766280" y="3042000"/>
            <a:ext cx="223920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4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6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8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X3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4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Signal is passed through Synapses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9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0" name="CustomShape 16"/>
          <p:cNvSpPr/>
          <p:nvPr/>
        </p:nvSpPr>
        <p:spPr>
          <a:xfrm>
            <a:off x="4308480" y="4784040"/>
            <a:ext cx="1933920" cy="615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Synapse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1" name="CustomShape 17"/>
          <p:cNvSpPr/>
          <p:nvPr/>
        </p:nvSpPr>
        <p:spPr>
          <a:xfrm flipH="1" flipV="1">
            <a:off x="4308480" y="4448880"/>
            <a:ext cx="9669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8"/>
          <p:cNvSpPr/>
          <p:nvPr/>
        </p:nvSpPr>
        <p:spPr>
          <a:xfrm flipH="1" flipV="1">
            <a:off x="3279600" y="2994120"/>
            <a:ext cx="1995840" cy="17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9"/>
          <p:cNvSpPr/>
          <p:nvPr/>
        </p:nvSpPr>
        <p:spPr>
          <a:xfrm flipH="1" flipV="1">
            <a:off x="3402000" y="1618200"/>
            <a:ext cx="1873440" cy="316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0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2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3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4" name="CustomShape 20"/>
          <p:cNvSpPr/>
          <p:nvPr/>
        </p:nvSpPr>
        <p:spPr>
          <a:xfrm>
            <a:off x="0" y="579960"/>
            <a:ext cx="393876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Signal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6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CustomShape 16"/>
          <p:cNvSpPr/>
          <p:nvPr/>
        </p:nvSpPr>
        <p:spPr>
          <a:xfrm>
            <a:off x="4308480" y="4784040"/>
            <a:ext cx="1933920" cy="615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Standardize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1" name="CustomShape 17"/>
          <p:cNvSpPr/>
          <p:nvPr/>
        </p:nvSpPr>
        <p:spPr>
          <a:xfrm flipH="1" flipV="1">
            <a:off x="1349640" y="4692960"/>
            <a:ext cx="3925080" cy="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8"/>
          <p:cNvSpPr/>
          <p:nvPr/>
        </p:nvSpPr>
        <p:spPr>
          <a:xfrm flipH="1" flipV="1">
            <a:off x="1291320" y="3438360"/>
            <a:ext cx="3983760" cy="13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9"/>
          <p:cNvSpPr/>
          <p:nvPr/>
        </p:nvSpPr>
        <p:spPr>
          <a:xfrm flipH="1" flipV="1">
            <a:off x="1320840" y="1783800"/>
            <a:ext cx="3953880" cy="300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1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0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CustomShape 21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6" name="CustomShape 22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24"/>
          <p:cNvSpPr/>
          <p:nvPr/>
        </p:nvSpPr>
        <p:spPr>
          <a:xfrm>
            <a:off x="0" y="579960"/>
            <a:ext cx="393876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600200" y="5721840"/>
            <a:ext cx="8334720" cy="14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900" spc="-1" strike="noStrike">
                <a:solidFill>
                  <a:srgbClr val="deb050"/>
                </a:solidFill>
                <a:latin typeface="Agency FB"/>
              </a:rPr>
              <a:t>Link : </a:t>
            </a:r>
            <a:r>
              <a:rPr b="0" lang="en-IN" sz="2900" spc="-1" strike="noStrike" u="sng">
                <a:solidFill>
                  <a:srgbClr val="3289dd"/>
                </a:solidFill>
                <a:uFillTx/>
                <a:latin typeface="Agency FB"/>
                <a:hlinkClick r:id="rId1"/>
              </a:rPr>
              <a:t>http://yann.lecun.com/exdb/publis/pdf/lecun-98b.pdf</a:t>
            </a: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900" spc="-1" strike="noStrike"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2"/>
          <a:stretch/>
        </p:blipFill>
        <p:spPr>
          <a:xfrm>
            <a:off x="1060200" y="1083960"/>
            <a:ext cx="9610920" cy="34171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ARITIFICAL NEURAL NETWORK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The way forward 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615600" y="949680"/>
            <a:ext cx="928440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What will we learn in this section : 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Neuron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Activation Function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How do Neural Networks work ? (example)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How do Neural Networks learn ?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Stochastic 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Backpropagation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1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2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4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7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9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0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1" name="CustomShape 20"/>
          <p:cNvSpPr/>
          <p:nvPr/>
        </p:nvSpPr>
        <p:spPr>
          <a:xfrm>
            <a:off x="8388000" y="614520"/>
            <a:ext cx="320472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8388000" y="614520"/>
            <a:ext cx="320472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1"/>
          <p:cNvSpPr/>
          <p:nvPr/>
        </p:nvSpPr>
        <p:spPr>
          <a:xfrm>
            <a:off x="8463960" y="3659760"/>
            <a:ext cx="32590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Can be: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Continuous (price)</a:t>
            </a:r>
            <a:endParaRPr b="0" lang="en-IN" sz="23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5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6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7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8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9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0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1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2" name="CustomShape 20"/>
          <p:cNvSpPr/>
          <p:nvPr/>
        </p:nvSpPr>
        <p:spPr>
          <a:xfrm>
            <a:off x="8388000" y="614520"/>
            <a:ext cx="320472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1"/>
          <p:cNvSpPr/>
          <p:nvPr/>
        </p:nvSpPr>
        <p:spPr>
          <a:xfrm>
            <a:off x="8463960" y="3659760"/>
            <a:ext cx="325908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Can be: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Continuous (price)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Binary (will exist yes/no)</a:t>
            </a:r>
            <a:endParaRPr b="0" lang="en-IN" sz="23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2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3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4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0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1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2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CustomShape 20"/>
          <p:cNvSpPr/>
          <p:nvPr/>
        </p:nvSpPr>
        <p:spPr>
          <a:xfrm>
            <a:off x="8388000" y="614520"/>
            <a:ext cx="320472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1"/>
          <p:cNvSpPr/>
          <p:nvPr/>
        </p:nvSpPr>
        <p:spPr>
          <a:xfrm>
            <a:off x="8463960" y="3659760"/>
            <a:ext cx="3259080" cy="14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Can be: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Continuous (price)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Binary (will exist yes/no)</a:t>
            </a:r>
            <a:endParaRPr b="0" lang="en-IN" sz="23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300" spc="-1" strike="noStrike">
                <a:solidFill>
                  <a:srgbClr val="000000"/>
                </a:solidFill>
                <a:latin typeface="Arial Narrow"/>
              </a:rPr>
              <a:t>Categorical</a:t>
            </a:r>
            <a:endParaRPr b="0" lang="en-IN" sz="23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5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6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7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8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10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1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CustomShape 12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7" name="CustomShape 13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4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5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CustomShape 16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1" name="CustomShape 17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2" name="CustomShape 18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3" name="CustomShape 19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4" name="CustomShape 20"/>
          <p:cNvSpPr/>
          <p:nvPr/>
        </p:nvSpPr>
        <p:spPr>
          <a:xfrm>
            <a:off x="8388000" y="614520"/>
            <a:ext cx="320472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1"/>
          <p:cNvSpPr/>
          <p:nvPr/>
        </p:nvSpPr>
        <p:spPr>
          <a:xfrm flipV="1">
            <a:off x="7737120" y="1633320"/>
            <a:ext cx="1450800" cy="140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2"/>
          <p:cNvSpPr/>
          <p:nvPr/>
        </p:nvSpPr>
        <p:spPr>
          <a:xfrm>
            <a:off x="10034640" y="1460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7" name="CustomShape 23"/>
          <p:cNvSpPr/>
          <p:nvPr/>
        </p:nvSpPr>
        <p:spPr>
          <a:xfrm>
            <a:off x="9252000" y="11318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8" name="CustomShape 24"/>
          <p:cNvSpPr/>
          <p:nvPr/>
        </p:nvSpPr>
        <p:spPr>
          <a:xfrm>
            <a:off x="7737120" y="3042000"/>
            <a:ext cx="1509840" cy="148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5"/>
          <p:cNvSpPr/>
          <p:nvPr/>
        </p:nvSpPr>
        <p:spPr>
          <a:xfrm>
            <a:off x="10093680" y="435780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26"/>
          <p:cNvSpPr/>
          <p:nvPr/>
        </p:nvSpPr>
        <p:spPr>
          <a:xfrm>
            <a:off x="9311040" y="402948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9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0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2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4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5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6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7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8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89" name="Picture 13" descr=""/>
          <p:cNvPicPr/>
          <p:nvPr/>
        </p:nvPicPr>
        <p:blipFill>
          <a:blip r:embed="rId1"/>
          <a:srcRect l="0" t="0" r="68098" b="5761"/>
          <a:stretch/>
        </p:blipFill>
        <p:spPr>
          <a:xfrm>
            <a:off x="976680" y="5601600"/>
            <a:ext cx="3137760" cy="3769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6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7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08" name="Picture 13" descr=""/>
          <p:cNvPicPr/>
          <p:nvPr/>
        </p:nvPicPr>
        <p:blipFill>
          <a:blip r:embed="rId1"/>
          <a:stretch/>
        </p:blipFill>
        <p:spPr>
          <a:xfrm>
            <a:off x="976680" y="5601600"/>
            <a:ext cx="9838800" cy="3996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NEURON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7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8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9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0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1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2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3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4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5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6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7" name="CustomShape 19"/>
          <p:cNvSpPr/>
          <p:nvPr/>
        </p:nvSpPr>
        <p:spPr>
          <a:xfrm>
            <a:off x="2706120" y="569160"/>
            <a:ext cx="1878480" cy="4945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0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9" name="CustomShape 21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0" name="CustomShape 22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1" name="CustomShape 23"/>
          <p:cNvSpPr/>
          <p:nvPr/>
        </p:nvSpPr>
        <p:spPr>
          <a:xfrm>
            <a:off x="813960" y="5809680"/>
            <a:ext cx="985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Sometime signal received to brain is weak or strong, Similarly we have weight which decides how the value is based to Hidden Layer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9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IN" sz="90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9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4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5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6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7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8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9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0" name="CustomShape 19"/>
          <p:cNvSpPr/>
          <p:nvPr/>
        </p:nvSpPr>
        <p:spPr>
          <a:xfrm>
            <a:off x="4437360" y="1089360"/>
            <a:ext cx="3506760" cy="390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0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2" name="CustomShape 21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3" name="CustomShape 22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1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2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3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4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5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6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7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8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9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0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1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2" name="CustomShape 19"/>
          <p:cNvSpPr/>
          <p:nvPr/>
        </p:nvSpPr>
        <p:spPr>
          <a:xfrm>
            <a:off x="4437360" y="1089360"/>
            <a:ext cx="3506760" cy="390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20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4" name="CustomShape 21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5" name="CustomShape 22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76" name="Picture 3" descr=""/>
          <p:cNvPicPr/>
          <p:nvPr/>
        </p:nvPicPr>
        <p:blipFill>
          <a:blip r:embed="rId1"/>
          <a:stretch/>
        </p:blipFill>
        <p:spPr>
          <a:xfrm>
            <a:off x="5572440" y="2246760"/>
            <a:ext cx="1427400" cy="1602720"/>
          </a:xfrm>
          <a:prstGeom prst="rect">
            <a:avLst/>
          </a:prstGeom>
          <a:ln>
            <a:noFill/>
          </a:ln>
        </p:spPr>
      </p:pic>
      <p:sp>
        <p:nvSpPr>
          <p:cNvPr id="477" name="CustomShape 23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First Step – To add all the weight to the Independent Variable we have received.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ARITIFICAL NEURAL NETWORK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The way forward 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615600" y="949680"/>
            <a:ext cx="928440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What will we learn in this section : 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Neuron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The Activation Function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How do Neural Networks work ? (example)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How do Neural Networks learn ?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Stochastic 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Backpropagation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6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7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8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9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0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1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2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3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4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5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6" name="CustomShape 19"/>
          <p:cNvSpPr/>
          <p:nvPr/>
        </p:nvSpPr>
        <p:spPr>
          <a:xfrm>
            <a:off x="4437360" y="1089360"/>
            <a:ext cx="3506760" cy="390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20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8" name="CustomShape 21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9" name="CustomShape 22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00" name="Picture 9" descr=""/>
          <p:cNvPicPr/>
          <p:nvPr/>
        </p:nvPicPr>
        <p:blipFill>
          <a:blip r:embed="rId1"/>
          <a:stretch/>
        </p:blipFill>
        <p:spPr>
          <a:xfrm>
            <a:off x="5442840" y="2220480"/>
            <a:ext cx="1599840" cy="1599840"/>
          </a:xfrm>
          <a:prstGeom prst="rect">
            <a:avLst/>
          </a:prstGeom>
          <a:ln>
            <a:noFill/>
          </a:ln>
        </p:spPr>
      </p:pic>
      <p:sp>
        <p:nvSpPr>
          <p:cNvPr id="501" name="CustomShape 23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Second Step –  It is Activation Function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9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0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1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2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3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4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5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6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7" name="CustomShape 16"/>
          <p:cNvSpPr/>
          <p:nvPr/>
        </p:nvSpPr>
        <p:spPr>
          <a:xfrm>
            <a:off x="2520" y="146052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8" name="CustomShape 17"/>
          <p:cNvSpPr/>
          <p:nvPr/>
        </p:nvSpPr>
        <p:spPr>
          <a:xfrm>
            <a:off x="-27360" y="311508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9" name="CustomShape 18"/>
          <p:cNvSpPr/>
          <p:nvPr/>
        </p:nvSpPr>
        <p:spPr>
          <a:xfrm>
            <a:off x="31680" y="4370400"/>
            <a:ext cx="1318320" cy="63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Independent Variable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0" name="CustomShape 19"/>
          <p:cNvSpPr/>
          <p:nvPr/>
        </p:nvSpPr>
        <p:spPr>
          <a:xfrm>
            <a:off x="7900200" y="1089360"/>
            <a:ext cx="1489680" cy="3905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0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2" name="CustomShape 21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3" name="CustomShape 22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24" name="Picture 9" descr=""/>
          <p:cNvPicPr/>
          <p:nvPr/>
        </p:nvPicPr>
        <p:blipFill>
          <a:blip r:embed="rId1"/>
          <a:stretch/>
        </p:blipFill>
        <p:spPr>
          <a:xfrm>
            <a:off x="5442840" y="2220480"/>
            <a:ext cx="1599840" cy="1599840"/>
          </a:xfrm>
          <a:prstGeom prst="rect">
            <a:avLst/>
          </a:prstGeom>
          <a:ln>
            <a:noFill/>
          </a:ln>
        </p:spPr>
      </p:pic>
      <p:sp>
        <p:nvSpPr>
          <p:cNvPr id="525" name="CustomShape 23"/>
          <p:cNvSpPr/>
          <p:nvPr/>
        </p:nvSpPr>
        <p:spPr>
          <a:xfrm>
            <a:off x="7958520" y="2690280"/>
            <a:ext cx="73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3 Step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6" name="CustomShape 24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3</a:t>
            </a:r>
            <a:r>
              <a:rPr b="0" lang="en-IN" sz="1800" spc="-1" strike="noStrike" baseline="30000">
                <a:solidFill>
                  <a:srgbClr val="deb050"/>
                </a:solidFill>
                <a:latin typeface="Agency FB"/>
              </a:rPr>
              <a:t>rd</a:t>
            </a: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 Step – Information getting passed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ARITIFICAL NEURAL NETWORK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The way forward 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615600" y="949680"/>
            <a:ext cx="928440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What will we learn in this section : 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The Neuron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Activation Function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How do Neural Networks work ? (example)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How do Neural Networks learn ?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Stochastic 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Backpropagation</a:t>
            </a:r>
            <a:endParaRPr b="0" lang="en-IN" sz="28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4853520" y="1635480"/>
            <a:ext cx="2883600" cy="2813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3"/>
          <p:cNvSpPr/>
          <p:nvPr/>
        </p:nvSpPr>
        <p:spPr>
          <a:xfrm>
            <a:off x="2426760" y="1336320"/>
            <a:ext cx="2848680" cy="7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4"/>
          <p:cNvSpPr/>
          <p:nvPr/>
        </p:nvSpPr>
        <p:spPr>
          <a:xfrm>
            <a:off x="2426760" y="2963160"/>
            <a:ext cx="2426400" cy="7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5"/>
          <p:cNvSpPr/>
          <p:nvPr/>
        </p:nvSpPr>
        <p:spPr>
          <a:xfrm flipV="1">
            <a:off x="2496960" y="4096800"/>
            <a:ext cx="277848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6"/>
          <p:cNvSpPr/>
          <p:nvPr/>
        </p:nvSpPr>
        <p:spPr>
          <a:xfrm flipV="1">
            <a:off x="7766280" y="3048480"/>
            <a:ext cx="14220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7"/>
          <p:cNvSpPr/>
          <p:nvPr/>
        </p:nvSpPr>
        <p:spPr>
          <a:xfrm>
            <a:off x="31680" y="1110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7" name="CustomShape 8"/>
          <p:cNvSpPr/>
          <p:nvPr/>
        </p:nvSpPr>
        <p:spPr>
          <a:xfrm>
            <a:off x="31680" y="276552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8" name="CustomShape 9"/>
          <p:cNvSpPr/>
          <p:nvPr/>
        </p:nvSpPr>
        <p:spPr>
          <a:xfrm>
            <a:off x="31680" y="490968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Input Value 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9" name="CustomShape 10"/>
          <p:cNvSpPr/>
          <p:nvPr/>
        </p:nvSpPr>
        <p:spPr>
          <a:xfrm>
            <a:off x="10034640" y="2874960"/>
            <a:ext cx="161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Output Value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0" name="CustomShape 11"/>
          <p:cNvSpPr/>
          <p:nvPr/>
        </p:nvSpPr>
        <p:spPr>
          <a:xfrm>
            <a:off x="1644120" y="24616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1" name="CustomShape 12"/>
          <p:cNvSpPr/>
          <p:nvPr/>
        </p:nvSpPr>
        <p:spPr>
          <a:xfrm>
            <a:off x="1655640" y="91188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2" name="CustomShape 13"/>
          <p:cNvSpPr/>
          <p:nvPr/>
        </p:nvSpPr>
        <p:spPr>
          <a:xfrm>
            <a:off x="1714680" y="4523760"/>
            <a:ext cx="782280" cy="1001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Xm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3" name="CustomShape 14"/>
          <p:cNvSpPr/>
          <p:nvPr/>
        </p:nvSpPr>
        <p:spPr>
          <a:xfrm>
            <a:off x="1982520" y="3556080"/>
            <a:ext cx="245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4" name="CustomShape 15"/>
          <p:cNvSpPr/>
          <p:nvPr/>
        </p:nvSpPr>
        <p:spPr>
          <a:xfrm>
            <a:off x="9252000" y="2546640"/>
            <a:ext cx="782280" cy="1001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5" name="CustomShape 16"/>
          <p:cNvSpPr/>
          <p:nvPr/>
        </p:nvSpPr>
        <p:spPr>
          <a:xfrm>
            <a:off x="3401640" y="4259520"/>
            <a:ext cx="573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6" name="CustomShape 17"/>
          <p:cNvSpPr/>
          <p:nvPr/>
        </p:nvSpPr>
        <p:spPr>
          <a:xfrm>
            <a:off x="3341880" y="256968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7" name="CustomShape 18"/>
          <p:cNvSpPr/>
          <p:nvPr/>
        </p:nvSpPr>
        <p:spPr>
          <a:xfrm>
            <a:off x="3482280" y="1409040"/>
            <a:ext cx="49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W1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48" name="Picture 9" descr=""/>
          <p:cNvPicPr/>
          <p:nvPr/>
        </p:nvPicPr>
        <p:blipFill>
          <a:blip r:embed="rId1"/>
          <a:stretch/>
        </p:blipFill>
        <p:spPr>
          <a:xfrm>
            <a:off x="5442840" y="2220480"/>
            <a:ext cx="1599840" cy="1599840"/>
          </a:xfrm>
          <a:prstGeom prst="rect">
            <a:avLst/>
          </a:prstGeom>
          <a:ln>
            <a:noFill/>
          </a:ln>
        </p:spPr>
      </p:pic>
      <p:sp>
        <p:nvSpPr>
          <p:cNvPr id="549" name="CustomShape 19"/>
          <p:cNvSpPr/>
          <p:nvPr/>
        </p:nvSpPr>
        <p:spPr>
          <a:xfrm>
            <a:off x="7958520" y="2690280"/>
            <a:ext cx="735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</a:rPr>
              <a:t>3 Step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0" name="CustomShape 20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Single Neuron Structure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4 Main Activation Function which are generally used.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53" name="Picture 2" descr=""/>
          <p:cNvPicPr/>
          <p:nvPr/>
        </p:nvPicPr>
        <p:blipFill>
          <a:blip r:embed="rId1"/>
          <a:stretch/>
        </p:blipFill>
        <p:spPr>
          <a:xfrm>
            <a:off x="2179440" y="869400"/>
            <a:ext cx="6810120" cy="40287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1. Threshold Function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56" name="Picture 2" descr=""/>
          <p:cNvPicPr/>
          <p:nvPr/>
        </p:nvPicPr>
        <p:blipFill>
          <a:blip r:embed="rId1"/>
          <a:stretch/>
        </p:blipFill>
        <p:spPr>
          <a:xfrm>
            <a:off x="2179440" y="869400"/>
            <a:ext cx="6810120" cy="4028760"/>
          </a:xfrm>
          <a:prstGeom prst="rect">
            <a:avLst/>
          </a:prstGeom>
          <a:ln>
            <a:noFill/>
          </a:ln>
        </p:spPr>
      </p:pic>
      <p:pic>
        <p:nvPicPr>
          <p:cNvPr id="557" name="Picture 4" descr=""/>
          <p:cNvPicPr/>
          <p:nvPr/>
        </p:nvPicPr>
        <p:blipFill>
          <a:blip r:embed="rId2"/>
          <a:stretch/>
        </p:blipFill>
        <p:spPr>
          <a:xfrm>
            <a:off x="3624120" y="792720"/>
            <a:ext cx="3571560" cy="5713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813960" y="5809680"/>
            <a:ext cx="9857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1. Threshold Function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560" name="Picture 2" descr=""/>
          <p:cNvPicPr/>
          <p:nvPr/>
        </p:nvPicPr>
        <p:blipFill>
          <a:blip r:embed="rId1"/>
          <a:stretch/>
        </p:blipFill>
        <p:spPr>
          <a:xfrm>
            <a:off x="1986120" y="801720"/>
            <a:ext cx="8219880" cy="430488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2. Sigmoid Function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63" name="Picture 2" descr=""/>
          <p:cNvPicPr/>
          <p:nvPr/>
        </p:nvPicPr>
        <p:blipFill>
          <a:blip r:embed="rId1"/>
          <a:stretch/>
        </p:blipFill>
        <p:spPr>
          <a:xfrm>
            <a:off x="2690280" y="799560"/>
            <a:ext cx="6705360" cy="42382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2. Sigmoid Function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66" name="Picture 2" descr=""/>
          <p:cNvPicPr/>
          <p:nvPr/>
        </p:nvPicPr>
        <p:blipFill>
          <a:blip r:embed="rId1"/>
          <a:stretch/>
        </p:blipFill>
        <p:spPr>
          <a:xfrm>
            <a:off x="2052720" y="729360"/>
            <a:ext cx="7686360" cy="423828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3. Rectifier Function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69" name="Picture 2" descr=""/>
          <p:cNvPicPr/>
          <p:nvPr/>
        </p:nvPicPr>
        <p:blipFill>
          <a:blip r:embed="rId1"/>
          <a:stretch/>
        </p:blipFill>
        <p:spPr>
          <a:xfrm>
            <a:off x="2505240" y="813960"/>
            <a:ext cx="6781320" cy="42098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Neuron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2086200" y="1621080"/>
            <a:ext cx="7619760" cy="27712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1740960" y="984600"/>
            <a:ext cx="662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Real Neuron in Human Body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1" name="Picture 5" descr=""/>
          <p:cNvPicPr/>
          <p:nvPr/>
        </p:nvPicPr>
        <p:blipFill>
          <a:blip r:embed="rId2"/>
          <a:stretch/>
        </p:blipFill>
        <p:spPr>
          <a:xfrm>
            <a:off x="9183600" y="5329440"/>
            <a:ext cx="2476080" cy="20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3. Rectifier Function – This is one of the most popular function for ANN.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72" name="Picture 2" descr=""/>
          <p:cNvPicPr/>
          <p:nvPr/>
        </p:nvPicPr>
        <p:blipFill>
          <a:blip r:embed="rId1"/>
          <a:stretch/>
        </p:blipFill>
        <p:spPr>
          <a:xfrm>
            <a:off x="2276280" y="831960"/>
            <a:ext cx="7534080" cy="43146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4. Hyperbolic Tangent Function (</a:t>
            </a:r>
            <a:r>
              <a:rPr b="0" i="1" lang="en-IN" sz="1800" spc="-1" strike="noStrike">
                <a:solidFill>
                  <a:srgbClr val="ffffff"/>
                </a:solidFill>
                <a:latin typeface="Bookman Old Style"/>
              </a:rPr>
              <a:t>tanh)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75" name="Picture 2" descr=""/>
          <p:cNvPicPr/>
          <p:nvPr/>
        </p:nvPicPr>
        <p:blipFill>
          <a:blip r:embed="rId1"/>
          <a:stretch/>
        </p:blipFill>
        <p:spPr>
          <a:xfrm>
            <a:off x="1890720" y="772920"/>
            <a:ext cx="8410320" cy="436212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577" name="Picture 2" descr=""/>
          <p:cNvPicPr/>
          <p:nvPr/>
        </p:nvPicPr>
        <p:blipFill>
          <a:blip r:embed="rId1"/>
          <a:stretch/>
        </p:blipFill>
        <p:spPr>
          <a:xfrm>
            <a:off x="1518120" y="927720"/>
            <a:ext cx="9153000" cy="3771720"/>
          </a:xfrm>
          <a:prstGeom prst="rect">
            <a:avLst/>
          </a:prstGeom>
          <a:ln>
            <a:noFill/>
          </a:ln>
        </p:spPr>
      </p:pic>
      <p:sp>
        <p:nvSpPr>
          <p:cNvPr id="578" name="CustomShape 2"/>
          <p:cNvSpPr/>
          <p:nvPr/>
        </p:nvSpPr>
        <p:spPr>
          <a:xfrm>
            <a:off x="1518120" y="5739480"/>
            <a:ext cx="9857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Link: </a:t>
            </a:r>
            <a:r>
              <a:rPr b="0" lang="en-IN" sz="1800" spc="-1" strike="noStrike" u="sng">
                <a:solidFill>
                  <a:srgbClr val="3289dd"/>
                </a:solidFill>
                <a:uFillTx/>
                <a:latin typeface="Bookman Old Style"/>
                <a:hlinkClick r:id="rId2"/>
              </a:rPr>
              <a:t>http://jmlr.org/proceedings/papers/v15/glorot11a/glorot11a.pdf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grpSp>
        <p:nvGrpSpPr>
          <p:cNvPr id="580" name="Group 2"/>
          <p:cNvGrpSpPr/>
          <p:nvPr/>
        </p:nvGrpSpPr>
        <p:grpSpPr>
          <a:xfrm>
            <a:off x="0" y="788760"/>
            <a:ext cx="11615400" cy="3255480"/>
            <a:chOff x="0" y="788760"/>
            <a:chExt cx="11615400" cy="3255480"/>
          </a:xfrm>
        </p:grpSpPr>
        <p:sp>
          <p:nvSpPr>
            <p:cNvPr id="581" name="CustomShape 3"/>
            <p:cNvSpPr/>
            <p:nvPr/>
          </p:nvSpPr>
          <p:spPr>
            <a:xfrm>
              <a:off x="4821840" y="1299240"/>
              <a:ext cx="2883600" cy="1985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2" name="CustomShape 4"/>
            <p:cNvSpPr/>
            <p:nvPr/>
          </p:nvSpPr>
          <p:spPr>
            <a:xfrm>
              <a:off x="2395080" y="1088280"/>
              <a:ext cx="2848680" cy="50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3" name="CustomShape 5"/>
            <p:cNvSpPr/>
            <p:nvPr/>
          </p:nvSpPr>
          <p:spPr>
            <a:xfrm>
              <a:off x="2395080" y="2235960"/>
              <a:ext cx="2426400" cy="5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4" name="CustomShape 6"/>
            <p:cNvSpPr/>
            <p:nvPr/>
          </p:nvSpPr>
          <p:spPr>
            <a:xfrm flipV="1">
              <a:off x="2465640" y="2382840"/>
              <a:ext cx="2778480" cy="65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5" name="CustomShape 7"/>
            <p:cNvSpPr/>
            <p:nvPr/>
          </p:nvSpPr>
          <p:spPr>
            <a:xfrm flipV="1">
              <a:off x="7734600" y="2288160"/>
              <a:ext cx="142200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8"/>
            <p:cNvSpPr/>
            <p:nvPr/>
          </p:nvSpPr>
          <p:spPr>
            <a:xfrm>
              <a:off x="0" y="9291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7" name="CustomShape 9"/>
            <p:cNvSpPr/>
            <p:nvPr/>
          </p:nvSpPr>
          <p:spPr>
            <a:xfrm>
              <a:off x="0" y="20966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8" name="CustomShape 10"/>
            <p:cNvSpPr/>
            <p:nvPr/>
          </p:nvSpPr>
          <p:spPr>
            <a:xfrm>
              <a:off x="0" y="36093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89" name="CustomShape 11"/>
            <p:cNvSpPr/>
            <p:nvPr/>
          </p:nvSpPr>
          <p:spPr>
            <a:xfrm>
              <a:off x="10002960" y="21740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Output Value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0" name="CustomShape 12"/>
            <p:cNvSpPr/>
            <p:nvPr/>
          </p:nvSpPr>
          <p:spPr>
            <a:xfrm>
              <a:off x="1612800" y="188244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1" name="CustomShape 13"/>
            <p:cNvSpPr/>
            <p:nvPr/>
          </p:nvSpPr>
          <p:spPr>
            <a:xfrm>
              <a:off x="1623960" y="78876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2" name="CustomShape 14"/>
            <p:cNvSpPr/>
            <p:nvPr/>
          </p:nvSpPr>
          <p:spPr>
            <a:xfrm>
              <a:off x="1683000" y="333720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3" name="CustomShape 15"/>
            <p:cNvSpPr/>
            <p:nvPr/>
          </p:nvSpPr>
          <p:spPr>
            <a:xfrm>
              <a:off x="1951200" y="2654640"/>
              <a:ext cx="24588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4" name="CustomShape 16"/>
            <p:cNvSpPr/>
            <p:nvPr/>
          </p:nvSpPr>
          <p:spPr>
            <a:xfrm>
              <a:off x="9220680" y="1942200"/>
              <a:ext cx="782280" cy="70704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5" name="CustomShape 17"/>
            <p:cNvSpPr/>
            <p:nvPr/>
          </p:nvSpPr>
          <p:spPr>
            <a:xfrm>
              <a:off x="3369960" y="3151080"/>
              <a:ext cx="573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6" name="CustomShape 18"/>
            <p:cNvSpPr/>
            <p:nvPr/>
          </p:nvSpPr>
          <p:spPr>
            <a:xfrm>
              <a:off x="3310200" y="195840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597" name="CustomShape 19"/>
            <p:cNvSpPr/>
            <p:nvPr/>
          </p:nvSpPr>
          <p:spPr>
            <a:xfrm>
              <a:off x="3450960" y="113976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W1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598" name="Picture 9" descr=""/>
            <p:cNvPicPr/>
            <p:nvPr/>
          </p:nvPicPr>
          <p:blipFill>
            <a:blip r:embed="rId1"/>
            <a:stretch/>
          </p:blipFill>
          <p:spPr>
            <a:xfrm>
              <a:off x="5411520" y="1712160"/>
              <a:ext cx="1599840" cy="11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9" name="CustomShape 20"/>
            <p:cNvSpPr/>
            <p:nvPr/>
          </p:nvSpPr>
          <p:spPr>
            <a:xfrm>
              <a:off x="7927200" y="2043720"/>
              <a:ext cx="735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3 Step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600" name="CustomShape 21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Lets Test our Knowledge ? What Activation will be apply in this case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01" name="Picture 12" descr=""/>
          <p:cNvPicPr/>
          <p:nvPr/>
        </p:nvPicPr>
        <p:blipFill>
          <a:blip r:embed="rId2"/>
          <a:srcRect l="0" t="0" r="9262" b="5438"/>
          <a:stretch/>
        </p:blipFill>
        <p:spPr>
          <a:xfrm>
            <a:off x="482400" y="4325760"/>
            <a:ext cx="3491280" cy="73800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grpSp>
        <p:nvGrpSpPr>
          <p:cNvPr id="603" name="Group 2"/>
          <p:cNvGrpSpPr/>
          <p:nvPr/>
        </p:nvGrpSpPr>
        <p:grpSpPr>
          <a:xfrm>
            <a:off x="0" y="788760"/>
            <a:ext cx="11615400" cy="3255480"/>
            <a:chOff x="0" y="788760"/>
            <a:chExt cx="11615400" cy="3255480"/>
          </a:xfrm>
        </p:grpSpPr>
        <p:sp>
          <p:nvSpPr>
            <p:cNvPr id="604" name="CustomShape 3"/>
            <p:cNvSpPr/>
            <p:nvPr/>
          </p:nvSpPr>
          <p:spPr>
            <a:xfrm>
              <a:off x="4821840" y="1299240"/>
              <a:ext cx="2883600" cy="1985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5" name="CustomShape 4"/>
            <p:cNvSpPr/>
            <p:nvPr/>
          </p:nvSpPr>
          <p:spPr>
            <a:xfrm>
              <a:off x="2395080" y="1088280"/>
              <a:ext cx="2848680" cy="50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6" name="CustomShape 5"/>
            <p:cNvSpPr/>
            <p:nvPr/>
          </p:nvSpPr>
          <p:spPr>
            <a:xfrm>
              <a:off x="2395080" y="2235960"/>
              <a:ext cx="2426400" cy="5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6"/>
            <p:cNvSpPr/>
            <p:nvPr/>
          </p:nvSpPr>
          <p:spPr>
            <a:xfrm flipV="1">
              <a:off x="2465640" y="2382840"/>
              <a:ext cx="2778480" cy="65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7"/>
            <p:cNvSpPr/>
            <p:nvPr/>
          </p:nvSpPr>
          <p:spPr>
            <a:xfrm flipV="1">
              <a:off x="7734600" y="2288160"/>
              <a:ext cx="142200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9" name="CustomShape 8"/>
            <p:cNvSpPr/>
            <p:nvPr/>
          </p:nvSpPr>
          <p:spPr>
            <a:xfrm>
              <a:off x="0" y="9291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0" name="CustomShape 9"/>
            <p:cNvSpPr/>
            <p:nvPr/>
          </p:nvSpPr>
          <p:spPr>
            <a:xfrm>
              <a:off x="0" y="20966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1" name="CustomShape 10"/>
            <p:cNvSpPr/>
            <p:nvPr/>
          </p:nvSpPr>
          <p:spPr>
            <a:xfrm>
              <a:off x="0" y="36093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2" name="CustomShape 11"/>
            <p:cNvSpPr/>
            <p:nvPr/>
          </p:nvSpPr>
          <p:spPr>
            <a:xfrm>
              <a:off x="10002960" y="21740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Output Value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3" name="CustomShape 12"/>
            <p:cNvSpPr/>
            <p:nvPr/>
          </p:nvSpPr>
          <p:spPr>
            <a:xfrm>
              <a:off x="1612800" y="188244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4" name="CustomShape 13"/>
            <p:cNvSpPr/>
            <p:nvPr/>
          </p:nvSpPr>
          <p:spPr>
            <a:xfrm>
              <a:off x="1623960" y="78876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5" name="CustomShape 14"/>
            <p:cNvSpPr/>
            <p:nvPr/>
          </p:nvSpPr>
          <p:spPr>
            <a:xfrm>
              <a:off x="1683000" y="333720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6" name="CustomShape 15"/>
            <p:cNvSpPr/>
            <p:nvPr/>
          </p:nvSpPr>
          <p:spPr>
            <a:xfrm>
              <a:off x="1951200" y="2654640"/>
              <a:ext cx="24588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7" name="CustomShape 16"/>
            <p:cNvSpPr/>
            <p:nvPr/>
          </p:nvSpPr>
          <p:spPr>
            <a:xfrm>
              <a:off x="9220680" y="1942200"/>
              <a:ext cx="782280" cy="70704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8" name="CustomShape 17"/>
            <p:cNvSpPr/>
            <p:nvPr/>
          </p:nvSpPr>
          <p:spPr>
            <a:xfrm>
              <a:off x="3369960" y="3151080"/>
              <a:ext cx="573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19" name="CustomShape 18"/>
            <p:cNvSpPr/>
            <p:nvPr/>
          </p:nvSpPr>
          <p:spPr>
            <a:xfrm>
              <a:off x="3310200" y="195840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20" name="CustomShape 19"/>
            <p:cNvSpPr/>
            <p:nvPr/>
          </p:nvSpPr>
          <p:spPr>
            <a:xfrm>
              <a:off x="3450960" y="113976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W1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621" name="Picture 9" descr=""/>
            <p:cNvPicPr/>
            <p:nvPr/>
          </p:nvPicPr>
          <p:blipFill>
            <a:blip r:embed="rId1"/>
            <a:stretch/>
          </p:blipFill>
          <p:spPr>
            <a:xfrm>
              <a:off x="5411520" y="1712160"/>
              <a:ext cx="1599840" cy="11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2" name="CustomShape 20"/>
            <p:cNvSpPr/>
            <p:nvPr/>
          </p:nvSpPr>
          <p:spPr>
            <a:xfrm>
              <a:off x="7927200" y="2043720"/>
              <a:ext cx="735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3 Step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623" name="CustomShape 21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Answer is 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24" name="Picture 12" descr=""/>
          <p:cNvPicPr/>
          <p:nvPr/>
        </p:nvPicPr>
        <p:blipFill>
          <a:blip r:embed="rId2"/>
          <a:stretch/>
        </p:blipFill>
        <p:spPr>
          <a:xfrm>
            <a:off x="482400" y="4325760"/>
            <a:ext cx="3847680" cy="7808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grpSp>
        <p:nvGrpSpPr>
          <p:cNvPr id="626" name="Group 2"/>
          <p:cNvGrpSpPr/>
          <p:nvPr/>
        </p:nvGrpSpPr>
        <p:grpSpPr>
          <a:xfrm>
            <a:off x="0" y="788760"/>
            <a:ext cx="11615400" cy="3255480"/>
            <a:chOff x="0" y="788760"/>
            <a:chExt cx="11615400" cy="3255480"/>
          </a:xfrm>
        </p:grpSpPr>
        <p:sp>
          <p:nvSpPr>
            <p:cNvPr id="627" name="CustomShape 3"/>
            <p:cNvSpPr/>
            <p:nvPr/>
          </p:nvSpPr>
          <p:spPr>
            <a:xfrm>
              <a:off x="4821840" y="1299240"/>
              <a:ext cx="2883600" cy="1985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8" name="CustomShape 4"/>
            <p:cNvSpPr/>
            <p:nvPr/>
          </p:nvSpPr>
          <p:spPr>
            <a:xfrm>
              <a:off x="2395080" y="1088280"/>
              <a:ext cx="2848680" cy="50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9" name="CustomShape 5"/>
            <p:cNvSpPr/>
            <p:nvPr/>
          </p:nvSpPr>
          <p:spPr>
            <a:xfrm>
              <a:off x="2395080" y="2235960"/>
              <a:ext cx="2426400" cy="5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0" name="CustomShape 6"/>
            <p:cNvSpPr/>
            <p:nvPr/>
          </p:nvSpPr>
          <p:spPr>
            <a:xfrm flipV="1">
              <a:off x="2465640" y="2382840"/>
              <a:ext cx="2778480" cy="65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1" name="CustomShape 7"/>
            <p:cNvSpPr/>
            <p:nvPr/>
          </p:nvSpPr>
          <p:spPr>
            <a:xfrm flipV="1">
              <a:off x="7734600" y="2288160"/>
              <a:ext cx="142200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2" name="CustomShape 8"/>
            <p:cNvSpPr/>
            <p:nvPr/>
          </p:nvSpPr>
          <p:spPr>
            <a:xfrm>
              <a:off x="0" y="9291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3" name="CustomShape 9"/>
            <p:cNvSpPr/>
            <p:nvPr/>
          </p:nvSpPr>
          <p:spPr>
            <a:xfrm>
              <a:off x="0" y="20966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4" name="CustomShape 10"/>
            <p:cNvSpPr/>
            <p:nvPr/>
          </p:nvSpPr>
          <p:spPr>
            <a:xfrm>
              <a:off x="0" y="36093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5" name="CustomShape 11"/>
            <p:cNvSpPr/>
            <p:nvPr/>
          </p:nvSpPr>
          <p:spPr>
            <a:xfrm>
              <a:off x="10002960" y="21740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Output Value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6" name="CustomShape 12"/>
            <p:cNvSpPr/>
            <p:nvPr/>
          </p:nvSpPr>
          <p:spPr>
            <a:xfrm>
              <a:off x="1612800" y="188244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7" name="CustomShape 13"/>
            <p:cNvSpPr/>
            <p:nvPr/>
          </p:nvSpPr>
          <p:spPr>
            <a:xfrm>
              <a:off x="1623960" y="78876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8" name="CustomShape 14"/>
            <p:cNvSpPr/>
            <p:nvPr/>
          </p:nvSpPr>
          <p:spPr>
            <a:xfrm>
              <a:off x="1683000" y="333720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39" name="CustomShape 15"/>
            <p:cNvSpPr/>
            <p:nvPr/>
          </p:nvSpPr>
          <p:spPr>
            <a:xfrm>
              <a:off x="1951200" y="2654640"/>
              <a:ext cx="24588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40" name="CustomShape 16"/>
            <p:cNvSpPr/>
            <p:nvPr/>
          </p:nvSpPr>
          <p:spPr>
            <a:xfrm>
              <a:off x="9220680" y="1942200"/>
              <a:ext cx="782280" cy="70704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41" name="CustomShape 17"/>
            <p:cNvSpPr/>
            <p:nvPr/>
          </p:nvSpPr>
          <p:spPr>
            <a:xfrm>
              <a:off x="3369960" y="3151080"/>
              <a:ext cx="573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42" name="CustomShape 18"/>
            <p:cNvSpPr/>
            <p:nvPr/>
          </p:nvSpPr>
          <p:spPr>
            <a:xfrm>
              <a:off x="3310200" y="195840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43" name="CustomShape 19"/>
            <p:cNvSpPr/>
            <p:nvPr/>
          </p:nvSpPr>
          <p:spPr>
            <a:xfrm>
              <a:off x="3450960" y="113976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W1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644" name="Picture 9" descr=""/>
            <p:cNvPicPr/>
            <p:nvPr/>
          </p:nvPicPr>
          <p:blipFill>
            <a:blip r:embed="rId1"/>
            <a:stretch/>
          </p:blipFill>
          <p:spPr>
            <a:xfrm>
              <a:off x="5411520" y="1712160"/>
              <a:ext cx="1599840" cy="11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45" name="CustomShape 20"/>
            <p:cNvSpPr/>
            <p:nvPr/>
          </p:nvSpPr>
          <p:spPr>
            <a:xfrm>
              <a:off x="7927200" y="2043720"/>
              <a:ext cx="735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3 Step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646" name="CustomShape 21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First is threshold Activation Function since, it has only 2 output.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47" name="Picture 12" descr=""/>
          <p:cNvPicPr/>
          <p:nvPr/>
        </p:nvPicPr>
        <p:blipFill>
          <a:blip r:embed="rId2"/>
          <a:stretch/>
        </p:blipFill>
        <p:spPr>
          <a:xfrm>
            <a:off x="482400" y="4325760"/>
            <a:ext cx="3847680" cy="780840"/>
          </a:xfrm>
          <a:prstGeom prst="rect">
            <a:avLst/>
          </a:prstGeom>
          <a:ln>
            <a:noFill/>
          </a:ln>
        </p:spPr>
      </p:pic>
      <p:pic>
        <p:nvPicPr>
          <p:cNvPr id="648" name="Picture 3" descr=""/>
          <p:cNvPicPr/>
          <p:nvPr/>
        </p:nvPicPr>
        <p:blipFill>
          <a:blip r:embed="rId3"/>
          <a:stretch/>
        </p:blipFill>
        <p:spPr>
          <a:xfrm>
            <a:off x="4285800" y="3523680"/>
            <a:ext cx="4438440" cy="106632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icture 13" descr=""/>
          <p:cNvPicPr/>
          <p:nvPr/>
        </p:nvPicPr>
        <p:blipFill>
          <a:blip r:embed="rId1"/>
          <a:stretch/>
        </p:blipFill>
        <p:spPr>
          <a:xfrm>
            <a:off x="4330440" y="4358880"/>
            <a:ext cx="5314680" cy="980640"/>
          </a:xfrm>
          <a:prstGeom prst="rect">
            <a:avLst/>
          </a:prstGeom>
          <a:ln>
            <a:noFill/>
          </a:ln>
        </p:spPr>
      </p:pic>
      <p:sp>
        <p:nvSpPr>
          <p:cNvPr id="65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grpSp>
        <p:nvGrpSpPr>
          <p:cNvPr id="651" name="Group 2"/>
          <p:cNvGrpSpPr/>
          <p:nvPr/>
        </p:nvGrpSpPr>
        <p:grpSpPr>
          <a:xfrm>
            <a:off x="0" y="788760"/>
            <a:ext cx="11615400" cy="3255480"/>
            <a:chOff x="0" y="788760"/>
            <a:chExt cx="11615400" cy="3255480"/>
          </a:xfrm>
        </p:grpSpPr>
        <p:sp>
          <p:nvSpPr>
            <p:cNvPr id="652" name="CustomShape 3"/>
            <p:cNvSpPr/>
            <p:nvPr/>
          </p:nvSpPr>
          <p:spPr>
            <a:xfrm>
              <a:off x="4821840" y="1299240"/>
              <a:ext cx="2883600" cy="1985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4"/>
            <p:cNvSpPr/>
            <p:nvPr/>
          </p:nvSpPr>
          <p:spPr>
            <a:xfrm>
              <a:off x="2395080" y="1088280"/>
              <a:ext cx="2848680" cy="50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4" name="CustomShape 5"/>
            <p:cNvSpPr/>
            <p:nvPr/>
          </p:nvSpPr>
          <p:spPr>
            <a:xfrm>
              <a:off x="2395080" y="2235960"/>
              <a:ext cx="2426400" cy="5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CustomShape 6"/>
            <p:cNvSpPr/>
            <p:nvPr/>
          </p:nvSpPr>
          <p:spPr>
            <a:xfrm flipV="1">
              <a:off x="2465640" y="2382840"/>
              <a:ext cx="2778480" cy="65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CustomShape 7"/>
            <p:cNvSpPr/>
            <p:nvPr/>
          </p:nvSpPr>
          <p:spPr>
            <a:xfrm flipV="1">
              <a:off x="7734600" y="2288160"/>
              <a:ext cx="142200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9507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CustomShape 8"/>
            <p:cNvSpPr/>
            <p:nvPr/>
          </p:nvSpPr>
          <p:spPr>
            <a:xfrm>
              <a:off x="0" y="9291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58" name="CustomShape 9"/>
            <p:cNvSpPr/>
            <p:nvPr/>
          </p:nvSpPr>
          <p:spPr>
            <a:xfrm>
              <a:off x="0" y="20966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59" name="CustomShape 10"/>
            <p:cNvSpPr/>
            <p:nvPr/>
          </p:nvSpPr>
          <p:spPr>
            <a:xfrm>
              <a:off x="0" y="360936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Input Value 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0" name="CustomShape 11"/>
            <p:cNvSpPr/>
            <p:nvPr/>
          </p:nvSpPr>
          <p:spPr>
            <a:xfrm>
              <a:off x="10002960" y="2174040"/>
              <a:ext cx="16124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Output Value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1" name="CustomShape 12"/>
            <p:cNvSpPr/>
            <p:nvPr/>
          </p:nvSpPr>
          <p:spPr>
            <a:xfrm>
              <a:off x="1612800" y="188244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2" name="CustomShape 13"/>
            <p:cNvSpPr/>
            <p:nvPr/>
          </p:nvSpPr>
          <p:spPr>
            <a:xfrm>
              <a:off x="1623960" y="78876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3" name="CustomShape 14"/>
            <p:cNvSpPr/>
            <p:nvPr/>
          </p:nvSpPr>
          <p:spPr>
            <a:xfrm>
              <a:off x="1683000" y="3337200"/>
              <a:ext cx="782280" cy="70704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Xm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4" name="CustomShape 15"/>
            <p:cNvSpPr/>
            <p:nvPr/>
          </p:nvSpPr>
          <p:spPr>
            <a:xfrm>
              <a:off x="1951200" y="2654640"/>
              <a:ext cx="24588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Impact"/>
                </a:rPr>
                <a:t>.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5" name="CustomShape 16"/>
            <p:cNvSpPr/>
            <p:nvPr/>
          </p:nvSpPr>
          <p:spPr>
            <a:xfrm>
              <a:off x="9220680" y="1942200"/>
              <a:ext cx="782280" cy="70704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6" name="CustomShape 17"/>
            <p:cNvSpPr/>
            <p:nvPr/>
          </p:nvSpPr>
          <p:spPr>
            <a:xfrm>
              <a:off x="3369960" y="3151080"/>
              <a:ext cx="573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Wm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7" name="CustomShape 18"/>
            <p:cNvSpPr/>
            <p:nvPr/>
          </p:nvSpPr>
          <p:spPr>
            <a:xfrm>
              <a:off x="3310200" y="195840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W2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668" name="CustomShape 19"/>
            <p:cNvSpPr/>
            <p:nvPr/>
          </p:nvSpPr>
          <p:spPr>
            <a:xfrm>
              <a:off x="3450960" y="1139760"/>
              <a:ext cx="492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W1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669" name="Picture 9" descr=""/>
            <p:cNvPicPr/>
            <p:nvPr/>
          </p:nvPicPr>
          <p:blipFill>
            <a:blip r:embed="rId2"/>
            <a:stretch/>
          </p:blipFill>
          <p:spPr>
            <a:xfrm>
              <a:off x="5411520" y="1712160"/>
              <a:ext cx="1599840" cy="11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0"/>
            <p:cNvSpPr/>
            <p:nvPr/>
          </p:nvSpPr>
          <p:spPr>
            <a:xfrm>
              <a:off x="7927200" y="2043720"/>
              <a:ext cx="7358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Arial Narrow"/>
                </a:rPr>
                <a:t>3 Step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671" name="CustomShape 21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Second is Sigmoid Function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72" name="Picture 12" descr=""/>
          <p:cNvPicPr/>
          <p:nvPr/>
        </p:nvPicPr>
        <p:blipFill>
          <a:blip r:embed="rId3"/>
          <a:stretch/>
        </p:blipFill>
        <p:spPr>
          <a:xfrm>
            <a:off x="482400" y="4325760"/>
            <a:ext cx="3847680" cy="780840"/>
          </a:xfrm>
          <a:prstGeom prst="rect">
            <a:avLst/>
          </a:prstGeom>
          <a:ln>
            <a:noFill/>
          </a:ln>
        </p:spPr>
      </p:pic>
      <p:pic>
        <p:nvPicPr>
          <p:cNvPr id="673" name="Picture 3" descr=""/>
          <p:cNvPicPr/>
          <p:nvPr/>
        </p:nvPicPr>
        <p:blipFill>
          <a:blip r:embed="rId4"/>
          <a:stretch/>
        </p:blipFill>
        <p:spPr>
          <a:xfrm>
            <a:off x="4285800" y="3523680"/>
            <a:ext cx="4438440" cy="106632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Let’s understand the flow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76" name="Picture 2" descr=""/>
          <p:cNvPicPr/>
          <p:nvPr/>
        </p:nvPicPr>
        <p:blipFill>
          <a:blip r:embed="rId1"/>
          <a:stretch/>
        </p:blipFill>
        <p:spPr>
          <a:xfrm>
            <a:off x="1408320" y="579960"/>
            <a:ext cx="9410400" cy="472392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Initially the weight is applied on the Input value and pass to the Neurons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79" name="Picture 4" descr=""/>
          <p:cNvPicPr/>
          <p:nvPr/>
        </p:nvPicPr>
        <p:blipFill>
          <a:blip r:embed="rId1"/>
          <a:stretch/>
        </p:blipFill>
        <p:spPr>
          <a:xfrm>
            <a:off x="1357560" y="667800"/>
            <a:ext cx="9077040" cy="462888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Activation Function is applied at the Hidden Layer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82" name="Picture 4" descr=""/>
          <p:cNvPicPr/>
          <p:nvPr/>
        </p:nvPicPr>
        <p:blipFill>
          <a:blip r:embed="rId1"/>
          <a:stretch/>
        </p:blipFill>
        <p:spPr>
          <a:xfrm>
            <a:off x="1357560" y="667800"/>
            <a:ext cx="9077040" cy="4628880"/>
          </a:xfrm>
          <a:prstGeom prst="rect">
            <a:avLst/>
          </a:prstGeom>
          <a:ln>
            <a:noFill/>
          </a:ln>
        </p:spPr>
      </p:pic>
      <p:pic>
        <p:nvPicPr>
          <p:cNvPr id="683" name="Picture 2" descr=""/>
          <p:cNvPicPr/>
          <p:nvPr/>
        </p:nvPicPr>
        <p:blipFill>
          <a:blip r:embed="rId2"/>
          <a:stretch/>
        </p:blipFill>
        <p:spPr>
          <a:xfrm>
            <a:off x="5157000" y="1879200"/>
            <a:ext cx="1171080" cy="7426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1945440" y="989280"/>
            <a:ext cx="3447720" cy="400032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5961240" y="1230840"/>
            <a:ext cx="5064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This imange was created by Spanish neuroscientist  Santiago Roman in 1899.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Impact"/>
              </a:rPr>
              <a:t>He dyed neuron in actual brain tissue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Then the result is passed to Output Layer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86" name="Picture 5" descr=""/>
          <p:cNvPicPr/>
          <p:nvPr/>
        </p:nvPicPr>
        <p:blipFill>
          <a:blip r:embed="rId1"/>
          <a:stretch/>
        </p:blipFill>
        <p:spPr>
          <a:xfrm>
            <a:off x="1381320" y="724320"/>
            <a:ext cx="9029520" cy="460008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THE Activation Function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The Second Activation is applied at Output Layer to provide the desired result.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89" name="Picture 5" descr=""/>
          <p:cNvPicPr/>
          <p:nvPr/>
        </p:nvPicPr>
        <p:blipFill>
          <a:blip r:embed="rId1"/>
          <a:stretch/>
        </p:blipFill>
        <p:spPr>
          <a:xfrm>
            <a:off x="1381320" y="724320"/>
            <a:ext cx="9029520" cy="4600080"/>
          </a:xfrm>
          <a:prstGeom prst="rect">
            <a:avLst/>
          </a:prstGeom>
          <a:ln>
            <a:noFill/>
          </a:ln>
        </p:spPr>
      </p:pic>
      <p:pic>
        <p:nvPicPr>
          <p:cNvPr id="690" name="Picture 2" descr=""/>
          <p:cNvPicPr/>
          <p:nvPr/>
        </p:nvPicPr>
        <p:blipFill>
          <a:blip r:embed="rId2"/>
          <a:stretch/>
        </p:blipFill>
        <p:spPr>
          <a:xfrm>
            <a:off x="7484400" y="1836000"/>
            <a:ext cx="1161720" cy="72360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ARITIFICAL NEURAL NETWORK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615600" y="949680"/>
            <a:ext cx="928440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What will we learn in this section : 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The Neuron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808080"/>
                </a:solidFill>
                <a:latin typeface="Arial"/>
              </a:rPr>
              <a:t>The Activation Function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How do Neural Networks work ?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How do Neural Networks learn ?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Stochastic Gradient Descent</a:t>
            </a:r>
            <a:endParaRPr b="0" lang="en-IN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96969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969696"/>
                </a:solidFill>
                <a:latin typeface="Arial"/>
              </a:rPr>
              <a:t>Backpropagation</a:t>
            </a:r>
            <a:endParaRPr b="0" lang="en-IN" sz="2800" spc="-1" strike="noStrike"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We will look at an example of Property Valuation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96" name="Picture 4" descr=""/>
          <p:cNvPicPr/>
          <p:nvPr/>
        </p:nvPicPr>
        <p:blipFill>
          <a:blip r:embed="rId1"/>
          <a:stretch/>
        </p:blipFill>
        <p:spPr>
          <a:xfrm>
            <a:off x="1280160" y="695520"/>
            <a:ext cx="9391320" cy="468612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99" name="Picture 2" descr=""/>
          <p:cNvPicPr/>
          <p:nvPr/>
        </p:nvPicPr>
        <p:blipFill>
          <a:blip r:embed="rId1"/>
          <a:srcRect l="70077" t="0" r="0" b="0"/>
          <a:stretch/>
        </p:blipFill>
        <p:spPr>
          <a:xfrm>
            <a:off x="2955240" y="1089000"/>
            <a:ext cx="1068120" cy="380952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02" name="Picture 2" descr=""/>
          <p:cNvPicPr/>
          <p:nvPr/>
        </p:nvPicPr>
        <p:blipFill>
          <a:blip r:embed="rId1"/>
          <a:stretch/>
        </p:blipFill>
        <p:spPr>
          <a:xfrm>
            <a:off x="451800" y="1089000"/>
            <a:ext cx="3571560" cy="380952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832480" y="4817160"/>
            <a:ext cx="969840" cy="3304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TextShape 2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06" name="Picture 2" descr=""/>
          <p:cNvPicPr/>
          <p:nvPr/>
        </p:nvPicPr>
        <p:blipFill>
          <a:blip r:embed="rId1"/>
          <a:stretch/>
        </p:blipFill>
        <p:spPr>
          <a:xfrm>
            <a:off x="451800" y="1089000"/>
            <a:ext cx="3571560" cy="3809520"/>
          </a:xfrm>
          <a:prstGeom prst="rect">
            <a:avLst/>
          </a:prstGeom>
          <a:ln>
            <a:noFill/>
          </a:ln>
        </p:spPr>
      </p:pic>
      <p:sp>
        <p:nvSpPr>
          <p:cNvPr id="707" name="CustomShape 4"/>
          <p:cNvSpPr/>
          <p:nvPr/>
        </p:nvSpPr>
        <p:spPr>
          <a:xfrm>
            <a:off x="2921760" y="5148000"/>
            <a:ext cx="7689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</a:rPr>
              <a:t>Input Layer</a:t>
            </a:r>
            <a:endParaRPr b="0" lang="en-IN" sz="900" spc="-1" strike="noStrike"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2832480" y="4817160"/>
            <a:ext cx="969840" cy="3304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TextShape 2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10" name="CustomShape 3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11" name="Picture 2" descr=""/>
          <p:cNvPicPr/>
          <p:nvPr/>
        </p:nvPicPr>
        <p:blipFill>
          <a:blip r:embed="rId1"/>
          <a:stretch/>
        </p:blipFill>
        <p:spPr>
          <a:xfrm>
            <a:off x="451800" y="1089000"/>
            <a:ext cx="3571560" cy="3809520"/>
          </a:xfrm>
          <a:prstGeom prst="rect">
            <a:avLst/>
          </a:prstGeom>
          <a:ln>
            <a:noFill/>
          </a:ln>
        </p:spPr>
      </p:pic>
      <p:sp>
        <p:nvSpPr>
          <p:cNvPr id="712" name="CustomShape 4"/>
          <p:cNvSpPr/>
          <p:nvPr/>
        </p:nvSpPr>
        <p:spPr>
          <a:xfrm>
            <a:off x="2921760" y="5148000"/>
            <a:ext cx="7689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</a:rPr>
              <a:t>Input Layer</a:t>
            </a:r>
            <a:endParaRPr b="0" lang="en-IN" sz="900" spc="-1" strike="noStrike">
              <a:latin typeface="Arial"/>
            </a:endParaRPr>
          </a:p>
        </p:txBody>
      </p:sp>
      <p:pic>
        <p:nvPicPr>
          <p:cNvPr id="713" name="Picture 6" descr=""/>
          <p:cNvPicPr/>
          <p:nvPr/>
        </p:nvPicPr>
        <p:blipFill>
          <a:blip r:embed="rId2"/>
          <a:stretch/>
        </p:blipFill>
        <p:spPr>
          <a:xfrm>
            <a:off x="4995000" y="2244240"/>
            <a:ext cx="1495080" cy="301896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16" name="Picture 4" descr=""/>
          <p:cNvPicPr/>
          <p:nvPr/>
        </p:nvPicPr>
        <p:blipFill>
          <a:blip r:embed="rId1"/>
          <a:stretch/>
        </p:blipFill>
        <p:spPr>
          <a:xfrm>
            <a:off x="1050480" y="802800"/>
            <a:ext cx="5695920" cy="448380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This is generic way we can make prediction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19" name="Picture 4" descr=""/>
          <p:cNvPicPr/>
          <p:nvPr/>
        </p:nvPicPr>
        <p:blipFill>
          <a:blip r:embed="rId1"/>
          <a:stretch/>
        </p:blipFill>
        <p:spPr>
          <a:xfrm>
            <a:off x="1050480" y="802800"/>
            <a:ext cx="5695920" cy="4483800"/>
          </a:xfrm>
          <a:prstGeom prst="rect">
            <a:avLst/>
          </a:prstGeom>
          <a:ln>
            <a:noFill/>
          </a:ln>
        </p:spPr>
      </p:pic>
      <p:pic>
        <p:nvPicPr>
          <p:cNvPr id="720" name="Picture 5" descr=""/>
          <p:cNvPicPr/>
          <p:nvPr/>
        </p:nvPicPr>
        <p:blipFill>
          <a:blip r:embed="rId2"/>
          <a:stretch/>
        </p:blipFill>
        <p:spPr>
          <a:xfrm>
            <a:off x="6386760" y="2041920"/>
            <a:ext cx="4057200" cy="10472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This is the Actual Neuron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2270880" y="1318680"/>
            <a:ext cx="6524280" cy="27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But, In Neural Network, we have power of Hidden Layer.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23" name="Picture 2" descr=""/>
          <p:cNvPicPr/>
          <p:nvPr/>
        </p:nvPicPr>
        <p:blipFill>
          <a:blip r:embed="rId1"/>
          <a:srcRect l="0" t="6909" r="0" b="0"/>
          <a:stretch/>
        </p:blipFill>
        <p:spPr>
          <a:xfrm>
            <a:off x="1118880" y="847440"/>
            <a:ext cx="7277760" cy="453528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725" name="Picture 2" descr=""/>
          <p:cNvPicPr/>
          <p:nvPr/>
        </p:nvPicPr>
        <p:blipFill>
          <a:blip r:embed="rId1"/>
          <a:srcRect l="0" t="6909" r="0" b="0"/>
          <a:stretch/>
        </p:blipFill>
        <p:spPr>
          <a:xfrm>
            <a:off x="1118880" y="847440"/>
            <a:ext cx="7277760" cy="4535280"/>
          </a:xfrm>
          <a:prstGeom prst="rect">
            <a:avLst/>
          </a:prstGeom>
          <a:ln>
            <a:noFill/>
          </a:ln>
        </p:spPr>
      </p:pic>
      <p:pic>
        <p:nvPicPr>
          <p:cNvPr id="726" name="Picture 4" descr=""/>
          <p:cNvPicPr/>
          <p:nvPr/>
        </p:nvPicPr>
        <p:blipFill>
          <a:blip r:embed="rId2"/>
          <a:stretch/>
        </p:blipFill>
        <p:spPr>
          <a:xfrm>
            <a:off x="4919760" y="624600"/>
            <a:ext cx="1437840" cy="4590720"/>
          </a:xfrm>
          <a:prstGeom prst="rect">
            <a:avLst/>
          </a:prstGeom>
          <a:ln>
            <a:noFill/>
          </a:ln>
        </p:spPr>
      </p:pic>
      <p:sp>
        <p:nvSpPr>
          <p:cNvPr id="72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We are going to understand, how Neural Network work? …..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729" name="Picture 2" descr=""/>
          <p:cNvPicPr/>
          <p:nvPr/>
        </p:nvPicPr>
        <p:blipFill>
          <a:blip r:embed="rId1"/>
          <a:srcRect l="0" t="6909" r="0" b="0"/>
          <a:stretch/>
        </p:blipFill>
        <p:spPr>
          <a:xfrm>
            <a:off x="1118880" y="847440"/>
            <a:ext cx="7277760" cy="4535280"/>
          </a:xfrm>
          <a:prstGeom prst="rect">
            <a:avLst/>
          </a:prstGeom>
          <a:ln>
            <a:noFill/>
          </a:ln>
        </p:spPr>
      </p:pic>
      <p:pic>
        <p:nvPicPr>
          <p:cNvPr id="730" name="Picture 4" descr=""/>
          <p:cNvPicPr/>
          <p:nvPr/>
        </p:nvPicPr>
        <p:blipFill>
          <a:blip r:embed="rId2"/>
          <a:stretch/>
        </p:blipFill>
        <p:spPr>
          <a:xfrm>
            <a:off x="4930920" y="624600"/>
            <a:ext cx="1437840" cy="4590720"/>
          </a:xfrm>
          <a:prstGeom prst="rect">
            <a:avLst/>
          </a:prstGeom>
          <a:ln>
            <a:noFill/>
          </a:ln>
        </p:spPr>
      </p:pic>
      <p:sp>
        <p:nvSpPr>
          <p:cNvPr id="73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We are going to understand, how Neural Network work? …..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32" name="Picture 6" descr=""/>
          <p:cNvPicPr/>
          <p:nvPr/>
        </p:nvPicPr>
        <p:blipFill>
          <a:blip r:embed="rId3"/>
          <a:srcRect l="8182" t="0" r="0" b="0"/>
          <a:stretch/>
        </p:blipFill>
        <p:spPr>
          <a:xfrm>
            <a:off x="4285080" y="610200"/>
            <a:ext cx="2729880" cy="457164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Each Synapses has weight, non-highlighted has zero weight.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35" name="Picture 2" descr=""/>
          <p:cNvPicPr/>
          <p:nvPr/>
        </p:nvPicPr>
        <p:blipFill>
          <a:blip r:embed="rId1"/>
          <a:stretch/>
        </p:blipFill>
        <p:spPr>
          <a:xfrm>
            <a:off x="1253160" y="579960"/>
            <a:ext cx="6695640" cy="490608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38" name="Picture 2" descr=""/>
          <p:cNvPicPr/>
          <p:nvPr/>
        </p:nvPicPr>
        <p:blipFill>
          <a:blip r:embed="rId1"/>
          <a:stretch/>
        </p:blipFill>
        <p:spPr>
          <a:xfrm>
            <a:off x="1195920" y="579960"/>
            <a:ext cx="6676560" cy="4960080"/>
          </a:xfrm>
          <a:prstGeom prst="rect">
            <a:avLst/>
          </a:prstGeom>
          <a:ln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41" name="Picture 2" descr=""/>
          <p:cNvPicPr/>
          <p:nvPr/>
        </p:nvPicPr>
        <p:blipFill>
          <a:blip r:embed="rId1"/>
          <a:stretch/>
        </p:blipFill>
        <p:spPr>
          <a:xfrm>
            <a:off x="1263600" y="579960"/>
            <a:ext cx="6562800" cy="487116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44" name="Picture 2" descr=""/>
          <p:cNvPicPr/>
          <p:nvPr/>
        </p:nvPicPr>
        <p:blipFill>
          <a:blip r:embed="rId1"/>
          <a:stretch/>
        </p:blipFill>
        <p:spPr>
          <a:xfrm>
            <a:off x="1206360" y="597960"/>
            <a:ext cx="6703200" cy="488808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47" name="Picture 2" descr=""/>
          <p:cNvPicPr/>
          <p:nvPr/>
        </p:nvPicPr>
        <p:blipFill>
          <a:blip r:embed="rId1"/>
          <a:stretch/>
        </p:blipFill>
        <p:spPr>
          <a:xfrm>
            <a:off x="1251360" y="579960"/>
            <a:ext cx="6843240" cy="490608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50" name="Picture 2" descr=""/>
          <p:cNvPicPr/>
          <p:nvPr/>
        </p:nvPicPr>
        <p:blipFill>
          <a:blip r:embed="rId1"/>
          <a:stretch/>
        </p:blipFill>
        <p:spPr>
          <a:xfrm>
            <a:off x="1148040" y="579960"/>
            <a:ext cx="7186680" cy="495432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 – </a:t>
            </a:r>
            <a:r>
              <a:rPr b="1" lang="en-US" sz="3600" spc="-1" strike="noStrike" cap="all">
                <a:solidFill>
                  <a:srgbClr val="91393a"/>
                </a:solidFill>
                <a:latin typeface="Impact"/>
              </a:rPr>
              <a:t>How do Neural Network WORKS ?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5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Bookman Old Style"/>
              </a:rPr>
              <a:t>DL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53" name="Picture 2" descr=""/>
          <p:cNvPicPr/>
          <p:nvPr/>
        </p:nvPicPr>
        <p:blipFill>
          <a:blip r:embed="rId1"/>
          <a:stretch/>
        </p:blipFill>
        <p:spPr>
          <a:xfrm>
            <a:off x="1148040" y="579960"/>
            <a:ext cx="7186680" cy="4954320"/>
          </a:xfrm>
          <a:prstGeom prst="rect">
            <a:avLst/>
          </a:prstGeom>
          <a:ln>
            <a:noFill/>
          </a:ln>
        </p:spPr>
      </p:pic>
      <p:pic>
        <p:nvPicPr>
          <p:cNvPr id="754" name="Picture 4" descr=""/>
          <p:cNvPicPr/>
          <p:nvPr/>
        </p:nvPicPr>
        <p:blipFill>
          <a:blip r:embed="rId2"/>
          <a:stretch/>
        </p:blipFill>
        <p:spPr>
          <a:xfrm>
            <a:off x="7633080" y="2588040"/>
            <a:ext cx="1333080" cy="3711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This is the Actual Neuron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2270880" y="1318680"/>
            <a:ext cx="6524280" cy="274284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2860560" y="430848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Neuron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 flipH="1" flipV="1">
            <a:off x="3499200" y="2883240"/>
            <a:ext cx="266400" cy="14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This is the Actual Neuron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2270880" y="1318680"/>
            <a:ext cx="6524280" cy="274284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650520" y="80892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Dendrites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2860560" y="430848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Neuron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 flipH="1" flipV="1">
            <a:off x="3499200" y="2883240"/>
            <a:ext cx="266400" cy="14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6"/>
          <p:cNvSpPr/>
          <p:nvPr/>
        </p:nvSpPr>
        <p:spPr>
          <a:xfrm>
            <a:off x="1556280" y="1371600"/>
            <a:ext cx="905400" cy="80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latin typeface="Impact"/>
              </a:rPr>
              <a:t>ANN</a:t>
            </a:r>
            <a:r>
              <a:rPr b="0" lang="en-US" sz="3600" spc="-1" strike="noStrike" cap="all">
                <a:solidFill>
                  <a:srgbClr val="75a2ce"/>
                </a:solidFill>
                <a:latin typeface="Impact"/>
              </a:rPr>
              <a:t> – THE Neuron</a:t>
            </a:r>
            <a:endParaRPr b="0" lang="en-US" sz="36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13960" y="5809680"/>
            <a:ext cx="985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deb050"/>
                </a:solidFill>
                <a:latin typeface="Agency FB"/>
              </a:rPr>
              <a:t>Neuron on its own in nothing, but think of single neuron as Ant.  Together they are a force to reckon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2270880" y="1318680"/>
            <a:ext cx="6524280" cy="27428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650520" y="80892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Dendrites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2860560" y="430848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Neuron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5863680" y="1172520"/>
            <a:ext cx="1810800" cy="562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Agency FB"/>
              </a:rPr>
              <a:t>Axon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 flipH="1" flipV="1">
            <a:off x="3499200" y="2883240"/>
            <a:ext cx="266400" cy="14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7"/>
          <p:cNvSpPr/>
          <p:nvPr/>
        </p:nvSpPr>
        <p:spPr>
          <a:xfrm>
            <a:off x="1556280" y="1371600"/>
            <a:ext cx="905400" cy="80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8"/>
          <p:cNvSpPr/>
          <p:nvPr/>
        </p:nvSpPr>
        <p:spPr>
          <a:xfrm flipH="1">
            <a:off x="6136920" y="1735200"/>
            <a:ext cx="650160" cy="16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95074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1623</TotalTime>
  <Application>LibreOffice/6.0.7.3$Linux_x86 LibreOffice_project/00m0$Build-3</Application>
  <Words>1505</Words>
  <Paragraphs>534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2019-12-26T12:24:43Z</dcterms:created>
  <dc:creator>Pankaj Kumar Vishwakarma</dc:creator>
  <dc:description/>
  <dc:language>en-IN</dc:language>
  <cp:lastModifiedBy/>
  <dcterms:modified xsi:type="dcterms:W3CDTF">2020-03-14T08:53:28Z</dcterms:modified>
  <cp:revision>59</cp:revision>
  <dc:subject/>
  <dc:title>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1577363306</vt:lpwstr>
  </property>
  <property fmtid="{D5CDD505-2E9C-101B-9397-08002B2CF9AE}" pid="5" name="DLPManualFileClassificationLastModifiedBy">
    <vt:lpwstr>TECHMAHINDRA\PV00616389</vt:lpwstr>
  </property>
  <property fmtid="{D5CDD505-2E9C-101B-9397-08002B2CF9AE}" pid="6" name="DLPManualFileClassificationVersion">
    <vt:lpwstr>11.1.0.61</vt:lpwstr>
  </property>
  <property fmtid="{D5CDD505-2E9C-101B-9397-08002B2CF9AE}" pid="7" name="HiddenSlides">
    <vt:i4>0</vt:i4>
  </property>
  <property fmtid="{D5CDD505-2E9C-101B-9397-08002B2CF9AE}" pid="8" name="HyperlinksChanged">
    <vt:bool>0</vt:bool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0</vt:i4>
  </property>
  <property fmtid="{D5CDD505-2E9C-101B-9397-08002B2CF9AE}" pid="12" name="PresentationFormat">
    <vt:lpwstr>Widescreen</vt:lpwstr>
  </property>
  <property fmtid="{D5CDD505-2E9C-101B-9397-08002B2CF9AE}" pid="13" name="ScaleCrop">
    <vt:bool>0</vt:bool>
  </property>
  <property fmtid="{D5CDD505-2E9C-101B-9397-08002B2CF9AE}" pid="14" name="ShareDoc">
    <vt:bool>0</vt:bool>
  </property>
  <property fmtid="{D5CDD505-2E9C-101B-9397-08002B2CF9AE}" pid="15" name="Slides">
    <vt:i4>69</vt:i4>
  </property>
</Properties>
</file>